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OPPOSans B" panose="02010600030101010101" charset="-122"/>
      <p:regular r:id="rId17"/>
    </p:embeddedFont>
    <p:embeddedFont>
      <p:font typeface="OPPOSans H" panose="02010600030101010101" charset="-122"/>
      <p:regular r:id="rId18"/>
    </p:embeddedFont>
    <p:embeddedFont>
      <p:font typeface="OPPOSans R" panose="02010600030101010101" charset="-122"/>
      <p:regular r:id="rId19"/>
    </p:embeddedFont>
    <p:embeddedFont>
      <p:font typeface="Source Han Sans" panose="02010600030101010101" charset="-122"/>
      <p:regular r:id="rId20"/>
    </p:embeddedFont>
    <p:embeddedFont>
      <p:font typeface="Source Han Sans CN Bold" panose="02010600030101010101" charset="-122"/>
      <p:regular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42603" y="-4979320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824076" y="-4497846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773602" flipH="1">
            <a:off x="6466977" y="4689299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773602" flipH="1">
            <a:off x="6846480" y="4876258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773602" flipH="1">
            <a:off x="7225983" y="5063217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305550" y="-4016373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013688" y="2833909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495161" y="3315383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7976635" y="3796856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498220">
            <a:off x="-2275784" y="4005048"/>
            <a:ext cx="18794361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498220">
            <a:off x="-2454377" y="4388559"/>
            <a:ext cx="18794361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498220">
            <a:off x="-2632970" y="4772070"/>
            <a:ext cx="18794361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0672" y="2108981"/>
            <a:ext cx="6802328" cy="31487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800" dirty="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《</a:t>
            </a:r>
            <a:r>
              <a:rPr kumimoji="1" lang="en-US" altLang="zh-CN" sz="4800" dirty="0" err="1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永顺县人民政府办公室关于印发</a:t>
            </a:r>
            <a:r>
              <a:rPr kumimoji="1" lang="en-US" altLang="zh-CN" sz="4800" dirty="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&lt;永顺县行政许可事项清单（2023年版）&gt;</a:t>
            </a:r>
            <a:r>
              <a:rPr kumimoji="1" lang="en-US" altLang="zh-CN" sz="4800" dirty="0" err="1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的通知》解读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1369172" y="5794192"/>
            <a:ext cx="2208042" cy="339908"/>
          </a:xfrm>
          <a:prstGeom prst="roundRect">
            <a:avLst>
              <a:gd name="adj" fmla="val 50000"/>
            </a:avLst>
          </a:prstGeom>
          <a:noFill/>
          <a:ln w="6350" cap="flat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227939" y="5856424"/>
            <a:ext cx="2542399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kumimoji="1" lang="zh-CN" altLang="en-US" sz="1400" dirty="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永顺县行政审批服务局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355115" y="1395011"/>
            <a:ext cx="6831292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710761" y="1665011"/>
            <a:ext cx="6120000" cy="90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成立专门的工作组，负责清单的实施与监督。
明确各职能部门的责任，确保清单的顺利实施。
定期召开会议，进行工作进展的沟通与协调。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355115" y="1395011"/>
            <a:ext cx="6831292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55115" y="4694100"/>
            <a:ext cx="6831291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710760" y="4964100"/>
            <a:ext cx="6120000" cy="90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完善行政许可制度，建立全程电子化管理系统。
确立监督机制，加强对行政许可过程的监督与检查。
设立奖惩机制，对未按清单要求执行的单位进行惩处。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55115" y="4694100"/>
            <a:ext cx="6831291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835116" y="1395011"/>
            <a:ext cx="2520000" cy="144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835116" y="4694100"/>
            <a:ext cx="2520000" cy="144000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992893" y="3037285"/>
            <a:ext cx="6840001" cy="144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381000" dist="127000" dir="540000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52893" y="3307285"/>
            <a:ext cx="6120000" cy="9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制定宣传计划，通过多种渠道广泛宣传清单的内容和意义。
组织培训班和讲座，提高相关人员对清单的认识和理解。
制作宣传材料，加强对外宣传，提高公众对清单的知晓率。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92893" y="3037285"/>
            <a:ext cx="6840001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832894" y="3037285"/>
            <a:ext cx="2520000" cy="1440000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清单的实施措施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48148" y="3246226"/>
            <a:ext cx="12507402" cy="533310"/>
          </a:xfrm>
          <a:custGeom>
            <a:avLst/>
            <a:gdLst>
              <a:gd name="connsiteX0" fmla="*/ 0 w 12507402"/>
              <a:gd name="connsiteY0" fmla="*/ 496552 h 838562"/>
              <a:gd name="connsiteX1" fmla="*/ 1717481 w 12507402"/>
              <a:gd name="connsiteY1" fmla="*/ 5768 h 838562"/>
              <a:gd name="connsiteX2" fmla="*/ 3108960 w 12507402"/>
              <a:gd name="connsiteY2" fmla="*/ 822609 h 838562"/>
              <a:gd name="connsiteX3" fmla="*/ 5144494 w 12507402"/>
              <a:gd name="connsiteY3" fmla="*/ 234160 h 838562"/>
              <a:gd name="connsiteX4" fmla="*/ 6861975 w 12507402"/>
              <a:gd name="connsiteY4" fmla="*/ 838458 h 838562"/>
              <a:gd name="connsiteX5" fmla="*/ 8794142 w 12507402"/>
              <a:gd name="connsiteY5" fmla="*/ 178500 h 838562"/>
              <a:gd name="connsiteX6" fmla="*/ 10766066 w 12507402"/>
              <a:gd name="connsiteY6" fmla="*/ 760042 h 838562"/>
              <a:gd name="connsiteX7" fmla="*/ 12507402 w 12507402"/>
              <a:gd name="connsiteY7" fmla="*/ 57975 h 838562"/>
            </a:gdLst>
            <a:ahLst/>
            <a:cxnLst/>
            <a:rect l="l" t="t" r="r" b="b"/>
            <a:pathLst>
              <a:path w="12507402" h="838562">
                <a:moveTo>
                  <a:pt x="0" y="496552"/>
                </a:moveTo>
                <a:cubicBezTo>
                  <a:pt x="595685" y="293794"/>
                  <a:pt x="1199321" y="-48575"/>
                  <a:pt x="1717481" y="5768"/>
                </a:cubicBezTo>
                <a:cubicBezTo>
                  <a:pt x="2235641" y="60111"/>
                  <a:pt x="2537791" y="784544"/>
                  <a:pt x="3108960" y="822609"/>
                </a:cubicBezTo>
                <a:cubicBezTo>
                  <a:pt x="3680129" y="860674"/>
                  <a:pt x="4518992" y="231519"/>
                  <a:pt x="5144494" y="234160"/>
                </a:cubicBezTo>
                <a:cubicBezTo>
                  <a:pt x="5769996" y="236801"/>
                  <a:pt x="6253700" y="847735"/>
                  <a:pt x="6861975" y="838458"/>
                </a:cubicBezTo>
                <a:cubicBezTo>
                  <a:pt x="7470250" y="829181"/>
                  <a:pt x="8143460" y="191569"/>
                  <a:pt x="8794142" y="178500"/>
                </a:cubicBezTo>
                <a:cubicBezTo>
                  <a:pt x="9444824" y="165431"/>
                  <a:pt x="9904675" y="1034346"/>
                  <a:pt x="10766066" y="760042"/>
                </a:cubicBezTo>
                <a:cubicBezTo>
                  <a:pt x="11452529" y="585759"/>
                  <a:pt x="11960087" y="346872"/>
                  <a:pt x="12507402" y="57975"/>
                </a:cubicBezTo>
              </a:path>
            </a:pathLst>
          </a:cu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>
            <a:off x="-179953" y="3342111"/>
            <a:ext cx="12483548" cy="453330"/>
          </a:xfrm>
          <a:custGeom>
            <a:avLst/>
            <a:gdLst>
              <a:gd name="connsiteX0" fmla="*/ 0 w 12483548"/>
              <a:gd name="connsiteY0" fmla="*/ 370790 h 712803"/>
              <a:gd name="connsiteX1" fmla="*/ 1709530 w 12483548"/>
              <a:gd name="connsiteY1" fmla="*/ 5030 h 712803"/>
              <a:gd name="connsiteX2" fmla="*/ 3108960 w 12483548"/>
              <a:gd name="connsiteY2" fmla="*/ 609329 h 712803"/>
              <a:gd name="connsiteX3" fmla="*/ 5144494 w 12483548"/>
              <a:gd name="connsiteY3" fmla="*/ 108398 h 712803"/>
              <a:gd name="connsiteX4" fmla="*/ 6861975 w 12483548"/>
              <a:gd name="connsiteY4" fmla="*/ 712696 h 712803"/>
              <a:gd name="connsiteX5" fmla="*/ 8794142 w 12483548"/>
              <a:gd name="connsiteY5" fmla="*/ 52738 h 712803"/>
              <a:gd name="connsiteX6" fmla="*/ 10774017 w 12483548"/>
              <a:gd name="connsiteY6" fmla="*/ 696794 h 712803"/>
              <a:gd name="connsiteX7" fmla="*/ 12483548 w 12483548"/>
              <a:gd name="connsiteY7" fmla="*/ 132251 h 712803"/>
            </a:gdLst>
            <a:ahLst/>
            <a:cxnLst/>
            <a:rect l="l" t="t" r="r" b="b"/>
            <a:pathLst>
              <a:path w="12483548" h="712803">
                <a:moveTo>
                  <a:pt x="0" y="370790"/>
                </a:moveTo>
                <a:cubicBezTo>
                  <a:pt x="595685" y="168032"/>
                  <a:pt x="1191370" y="-34726"/>
                  <a:pt x="1709530" y="5030"/>
                </a:cubicBezTo>
                <a:cubicBezTo>
                  <a:pt x="2227690" y="44786"/>
                  <a:pt x="2536466" y="592101"/>
                  <a:pt x="3108960" y="609329"/>
                </a:cubicBezTo>
                <a:cubicBezTo>
                  <a:pt x="3681454" y="626557"/>
                  <a:pt x="4518992" y="91170"/>
                  <a:pt x="5144494" y="108398"/>
                </a:cubicBezTo>
                <a:cubicBezTo>
                  <a:pt x="5769997" y="125626"/>
                  <a:pt x="6253700" y="721973"/>
                  <a:pt x="6861975" y="712696"/>
                </a:cubicBezTo>
                <a:cubicBezTo>
                  <a:pt x="7470250" y="703419"/>
                  <a:pt x="8142135" y="55388"/>
                  <a:pt x="8794142" y="52738"/>
                </a:cubicBezTo>
                <a:cubicBezTo>
                  <a:pt x="9446149" y="50088"/>
                  <a:pt x="10159116" y="683542"/>
                  <a:pt x="10774017" y="696794"/>
                </a:cubicBezTo>
                <a:cubicBezTo>
                  <a:pt x="11388918" y="710046"/>
                  <a:pt x="11936233" y="421148"/>
                  <a:pt x="12483548" y="132251"/>
                </a:cubicBezTo>
              </a:path>
            </a:pathLst>
          </a:cu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73148" y="3265250"/>
            <a:ext cx="254441" cy="2544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1316677" y="3308779"/>
            <a:ext cx="167382" cy="1673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73147" y="1728068"/>
            <a:ext cx="4746543" cy="13321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减少行政许可环节，简化审批程序，提高办事效率。
优化政务服务流程，提升企业和个人的满意度。
提升行政效能，打造更加便利高效的营商环境。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73147" y="1384828"/>
            <a:ext cx="4746543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82685" y="3512072"/>
            <a:ext cx="254441" cy="25444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6726214" y="3555600"/>
            <a:ext cx="167382" cy="1673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82684" y="1728068"/>
            <a:ext cx="4746543" cy="13321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清单明确了行政许可的具体内容和要求，减少权力运行的不确定性。
进一步规范了行政许可的程序，防止行政机关滥用行政权力。
提高行政许可的透明度，加强社会监督作用，降低腐败风险。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82684" y="1384828"/>
            <a:ext cx="4746543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185878" y="3665797"/>
            <a:ext cx="254441" cy="25444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3229407" y="3709327"/>
            <a:ext cx="167382" cy="16738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185877" y="4558071"/>
            <a:ext cx="6400083" cy="152061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加强行政许可事中监管，确保行政许可的合法性和及时性。
建立健全事后监管机制，防止行政许可后的违法行为。
加强对市场主体的监督，维护公平竞争的市场秩序。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85877" y="4191970"/>
            <a:ext cx="6400083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清单的实施影响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262173" y="2116898"/>
            <a:ext cx="3191104" cy="15312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2000">
                <a:ln w="22225">
                  <a:solidFill>
                    <a:srgbClr val="FFFFFF">
                      <a:alpha val="100000"/>
                    </a:srgbClr>
                  </a:solidFill>
                </a:ln>
                <a:noFill/>
                <a:latin typeface="Source Han Sans"/>
                <a:ea typeface="Source Han Sans"/>
                <a:cs typeface="Source Han Sans"/>
              </a:rPr>
              <a:t>04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209702" y="3835106"/>
            <a:ext cx="5152493" cy="1531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360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清单的评估与完善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773602" flipH="1">
            <a:off x="6466977" y="4689299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773602" flipH="1">
            <a:off x="6846480" y="4876258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773602" flipH="1">
            <a:off x="7225983" y="5063217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3409867" y="2528222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-2928394" y="3009695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-2446920" y="3491169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-773726" y="-4999303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-292252" y="-4517829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189221" y="-4036356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863851" y="1634478"/>
            <a:ext cx="5214016" cy="4037543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 rot="16200000">
            <a:off x="7711220" y="1638300"/>
            <a:ext cx="2826367" cy="4094505"/>
          </a:xfrm>
          <a:prstGeom prst="roundRect">
            <a:avLst>
              <a:gd name="adj" fmla="val 1123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dist="152400" dir="5400000" sx="97000" sy="97000" algn="t" rotWithShape="0">
              <a:schemeClr val="accent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009615" y="2409018"/>
            <a:ext cx="4052085" cy="46166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26277" y="2565769"/>
            <a:ext cx="148166" cy="14816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054491" y="3013420"/>
            <a:ext cx="3962333" cy="17300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对行政许可事项清单内容进行定期评估，及时对清单进行动态调整。
按照“谁审批、谁监管”的原则，监管部门应当定期检查行政许可事项清单，并及时向有关部门反馈情况。
加强内部沟通和合作，各部门应当主动汇报和解决存在的问题和困难，共同推进清单的优化完善。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238608" y="2439795"/>
            <a:ext cx="3594100" cy="35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chemeClr val="bg1"/>
                </a:solidFill>
                <a:latin typeface="Source Han Sans CN Bold"/>
                <a:ea typeface="Source Han Sans CN Bold"/>
                <a:cs typeface="Source Han Sans CN Bold"/>
              </a:rPr>
              <a:t>定期评估，动态调整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清单的评估机制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-417621" y="236665"/>
            <a:ext cx="835241" cy="72003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>
            <a:off x="116330" y="236665"/>
            <a:ext cx="544070" cy="4690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8743950" y="1651000"/>
            <a:ext cx="2774950" cy="396240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772597" y="1703327"/>
            <a:ext cx="547321" cy="4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1" y="1703327"/>
            <a:ext cx="108000" cy="46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17597" y="1775328"/>
            <a:ext cx="457321" cy="32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0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524719" y="1703327"/>
            <a:ext cx="66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ource Han Sans"/>
                <a:ea typeface="Source Han Sans"/>
                <a:cs typeface="Source Han Sans"/>
              </a:rPr>
              <a:t>加强宣传力度，增加公众了解和参与行政许可事项清单的机会，增加公众参与感。
开展民意调查，了解公众对清单的满意度和需求，积极采纳公众意见。
营造透明公开的管理环境，运用信息公开等手段公开相关信息。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72597" y="3092200"/>
            <a:ext cx="547321" cy="4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1" y="3092200"/>
            <a:ext cx="108000" cy="46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17597" y="3164200"/>
            <a:ext cx="457321" cy="32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0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524719" y="3092200"/>
            <a:ext cx="66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ource Han Sans"/>
                <a:ea typeface="Source Han Sans"/>
                <a:cs typeface="Source Han Sans"/>
              </a:rPr>
              <a:t>加强宣传力度，增加公众了解和参与行政许可事项清单的机会，增加公众参与感。
开展民意调查，了解公众对清单的满意度和需求，积极采纳公众意见。
营造透明公开的管理环境，运用信息公开等手段公开相关信息。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2597" y="4481073"/>
            <a:ext cx="547321" cy="4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1" y="4481073"/>
            <a:ext cx="108000" cy="468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17597" y="4553073"/>
            <a:ext cx="457321" cy="32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20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524719" y="4481073"/>
            <a:ext cx="6660000" cy="10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ource Han Sans"/>
                <a:ea typeface="Source Han Sans"/>
                <a:cs typeface="Source Han Sans"/>
              </a:rPr>
              <a:t>加强宣传力度，增加公众了解和参与行政许可事项清单的机会，增加公众参与感。
开展民意调查，了解公众对清单的满意度和需求，积极采纳公众意见。
营造透明公开的管理环境，运用信息公开等手段公开相关信息。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公众参与，社会监督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535650"/>
            <a:ext cx="3116603" cy="4411925"/>
          </a:xfrm>
          <a:prstGeom prst="roundRect">
            <a:avLst>
              <a:gd name="adj" fmla="val 360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3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1105414" y="2142350"/>
            <a:ext cx="3559719" cy="3198525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355600" dist="381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53431" y="2712720"/>
            <a:ext cx="2663687" cy="2415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推动制度建设和创新，明确行政许可事项的程序和标准，规范管理流程，提高许可申请和审批的效率。
强化风险管理，定期对存在风险的行政许可事项进行排查和调整，减少不必要的审批和重复审批。
加强内外部协同，推进行政许可管理工作的整体协调和高效运作。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 flipH="1">
            <a:off x="4305695" y="4976501"/>
            <a:ext cx="329916" cy="329916"/>
          </a:xfrm>
          <a:custGeom>
            <a:avLst/>
            <a:gdLst>
              <a:gd name="connsiteX0" fmla="*/ 0 w 1272540"/>
              <a:gd name="connsiteY0" fmla="*/ 636270 h 1272540"/>
              <a:gd name="connsiteX1" fmla="*/ 152400 w 1272540"/>
              <a:gd name="connsiteY1" fmla="*/ 483870 h 1272540"/>
              <a:gd name="connsiteX2" fmla="*/ 483870 w 1272540"/>
              <a:gd name="connsiteY2" fmla="*/ 483870 h 1272540"/>
              <a:gd name="connsiteX3" fmla="*/ 483870 w 1272540"/>
              <a:gd name="connsiteY3" fmla="*/ 152400 h 1272540"/>
              <a:gd name="connsiteX4" fmla="*/ 636270 w 1272540"/>
              <a:gd name="connsiteY4" fmla="*/ 0 h 1272540"/>
              <a:gd name="connsiteX5" fmla="*/ 788670 w 1272540"/>
              <a:gd name="connsiteY5" fmla="*/ 152400 h 1272540"/>
              <a:gd name="connsiteX6" fmla="*/ 788670 w 1272540"/>
              <a:gd name="connsiteY6" fmla="*/ 483870 h 1272540"/>
              <a:gd name="connsiteX7" fmla="*/ 1120140 w 1272540"/>
              <a:gd name="connsiteY7" fmla="*/ 483870 h 1272540"/>
              <a:gd name="connsiteX8" fmla="*/ 1272540 w 1272540"/>
              <a:gd name="connsiteY8" fmla="*/ 636270 h 1272540"/>
              <a:gd name="connsiteX9" fmla="*/ 1120140 w 1272540"/>
              <a:gd name="connsiteY9" fmla="*/ 788670 h 1272540"/>
              <a:gd name="connsiteX10" fmla="*/ 788670 w 1272540"/>
              <a:gd name="connsiteY10" fmla="*/ 788670 h 1272540"/>
              <a:gd name="connsiteX11" fmla="*/ 788670 w 1272540"/>
              <a:gd name="connsiteY11" fmla="*/ 1120140 h 1272540"/>
              <a:gd name="connsiteX12" fmla="*/ 636270 w 1272540"/>
              <a:gd name="connsiteY12" fmla="*/ 1272540 h 1272540"/>
              <a:gd name="connsiteX13" fmla="*/ 483870 w 1272540"/>
              <a:gd name="connsiteY13" fmla="*/ 1120140 h 1272540"/>
              <a:gd name="connsiteX14" fmla="*/ 483870 w 1272540"/>
              <a:gd name="connsiteY14" fmla="*/ 788670 h 1272540"/>
              <a:gd name="connsiteX15" fmla="*/ 152400 w 1272540"/>
              <a:gd name="connsiteY15" fmla="*/ 788670 h 1272540"/>
              <a:gd name="connsiteX16" fmla="*/ 0 w 1272540"/>
              <a:gd name="connsiteY16" fmla="*/ 636270 h 1272540"/>
            </a:gdLst>
            <a:ahLst/>
            <a:cxnLst/>
            <a:rect l="l" t="t" r="r" b="b"/>
            <a:pathLst>
              <a:path w="1272540" h="1272540">
                <a:moveTo>
                  <a:pt x="0" y="636270"/>
                </a:moveTo>
                <a:cubicBezTo>
                  <a:pt x="0" y="552102"/>
                  <a:pt x="68232" y="483870"/>
                  <a:pt x="152400" y="483870"/>
                </a:cubicBezTo>
                <a:lnTo>
                  <a:pt x="483870" y="483870"/>
                </a:lnTo>
                <a:lnTo>
                  <a:pt x="483870" y="152400"/>
                </a:lnTo>
                <a:cubicBezTo>
                  <a:pt x="483870" y="68232"/>
                  <a:pt x="552102" y="0"/>
                  <a:pt x="636270" y="0"/>
                </a:cubicBezTo>
                <a:cubicBezTo>
                  <a:pt x="720438" y="0"/>
                  <a:pt x="788670" y="68232"/>
                  <a:pt x="788670" y="152400"/>
                </a:cubicBezTo>
                <a:lnTo>
                  <a:pt x="788670" y="483870"/>
                </a:lnTo>
                <a:lnTo>
                  <a:pt x="1120140" y="483870"/>
                </a:lnTo>
                <a:cubicBezTo>
                  <a:pt x="1204308" y="483870"/>
                  <a:pt x="1272540" y="552102"/>
                  <a:pt x="1272540" y="636270"/>
                </a:cubicBezTo>
                <a:cubicBezTo>
                  <a:pt x="1272540" y="720438"/>
                  <a:pt x="1204308" y="788670"/>
                  <a:pt x="1120140" y="788670"/>
                </a:cubicBezTo>
                <a:lnTo>
                  <a:pt x="788670" y="788670"/>
                </a:lnTo>
                <a:lnTo>
                  <a:pt x="788670" y="1120140"/>
                </a:lnTo>
                <a:cubicBezTo>
                  <a:pt x="788670" y="1204308"/>
                  <a:pt x="720438" y="1272540"/>
                  <a:pt x="636270" y="1272540"/>
                </a:cubicBezTo>
                <a:cubicBezTo>
                  <a:pt x="552102" y="1272540"/>
                  <a:pt x="483870" y="1204308"/>
                  <a:pt x="483870" y="1120140"/>
                </a:cubicBezTo>
                <a:lnTo>
                  <a:pt x="483870" y="788670"/>
                </a:lnTo>
                <a:lnTo>
                  <a:pt x="152400" y="788670"/>
                </a:lnTo>
                <a:cubicBezTo>
                  <a:pt x="68232" y="788670"/>
                  <a:pt x="0" y="720438"/>
                  <a:pt x="0" y="63627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078284" y="1677798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加强队伍建设，提高服务水平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078285" y="2019471"/>
            <a:ext cx="6172812" cy="161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建立和完善行政许可队伍的规范管理和激励制度，提高行政许可工作人员的素质和技能水平，加强业务知识和法律相关知识的培训。
注重服务意识，以客户为中心，优化许可服务流程和服务方式，提高服务质量和效率，加强与申请人的沟通和交流。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078285" y="4155886"/>
            <a:ext cx="6172812" cy="16124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借助信息化手段，推广电子政务，改善许可服务的技术手段和管理方式。
加强信息化基础设施建设，提升信息化应用水平和服务能力，实现行政许可的信息化监控和管理。
推进数据共享，搭建数据平台，完善信息共享机制，优化信息资源的整合和利用，提高行政许可管理效能。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078284" y="3846683"/>
            <a:ext cx="617400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强化信息化建设，提升管理效能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553431" y="2103120"/>
            <a:ext cx="2664000" cy="617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深化制度改革，创新管理方式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488700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清单的完善措施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-417621" y="236665"/>
            <a:ext cx="835241" cy="720035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0800000">
            <a:off x="116330" y="236665"/>
            <a:ext cx="544070" cy="46902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262322" y="4122318"/>
            <a:ext cx="2520000" cy="910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清单的实施与影响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62322" y="3371349"/>
            <a:ext cx="2520000" cy="70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03.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62322" y="5304180"/>
            <a:ext cx="2520000" cy="7200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57032" y="4122318"/>
            <a:ext cx="2520000" cy="910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通知的背景与意义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57032" y="3371349"/>
            <a:ext cx="2520000" cy="70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7032" y="5304180"/>
            <a:ext cx="2520000" cy="7200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409677" y="4122318"/>
            <a:ext cx="2520000" cy="910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清单的主要内容与特点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409677" y="3371349"/>
            <a:ext cx="2520000" cy="70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02.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409677" y="5304180"/>
            <a:ext cx="2520000" cy="7200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57032" y="1028700"/>
            <a:ext cx="6433059" cy="83099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8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目录</a:t>
            </a:r>
            <a:r>
              <a:rPr kumimoji="1" lang="en-US" altLang="zh-CN" sz="54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 - </a:t>
            </a:r>
            <a:r>
              <a:rPr kumimoji="1" lang="en-US" altLang="zh-CN" sz="44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114968" y="4122318"/>
            <a:ext cx="2520000" cy="9108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accent1"/>
                </a:solidFill>
                <a:latin typeface="OPPOSans H"/>
                <a:ea typeface="OPPOSans H"/>
                <a:cs typeface="OPPOSans H"/>
              </a:rPr>
              <a:t>清单的评估与完善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114968" y="3371349"/>
            <a:ext cx="2520000" cy="70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4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04.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114968" y="5304180"/>
            <a:ext cx="2520000" cy="72000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262173" y="2116898"/>
            <a:ext cx="3191104" cy="15312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2000">
                <a:ln w="22225">
                  <a:solidFill>
                    <a:srgbClr val="FFFFFF">
                      <a:alpha val="100000"/>
                    </a:srgbClr>
                  </a:solidFill>
                </a:ln>
                <a:noFill/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209702" y="3835106"/>
            <a:ext cx="5152493" cy="1531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360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通知的背景与意义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773602" flipH="1">
            <a:off x="6466977" y="4689299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773602" flipH="1">
            <a:off x="6846480" y="4876258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773602" flipH="1">
            <a:off x="7225983" y="5063217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3409867" y="2528222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-2928394" y="3009695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-2446920" y="3491169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-773726" y="-4999303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-292252" y="-4517829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189221" y="-4036356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415535" y="2000856"/>
            <a:ext cx="741680" cy="44527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451160" y="2090599"/>
            <a:ext cx="67043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448742" y="2552422"/>
            <a:ext cx="5927918" cy="1128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为了规范行政许可事项，提高行政管理效能
为了更好地落实行政许可制度改革的要求
为了推进政务公开，加强社会监督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1767619"/>
            <a:ext cx="2050995" cy="2050995"/>
          </a:xfrm>
          <a:prstGeom prst="roundRect">
            <a:avLst>
              <a:gd name="adj" fmla="val 11239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415535" y="3951577"/>
            <a:ext cx="741680" cy="44527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51160" y="4041320"/>
            <a:ext cx="670430" cy="24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80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448742" y="4503142"/>
            <a:ext cx="5927918" cy="1128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避免行政许可过程中的任性和不规范行为
提高政府行政效能，推动公共服务优质化
为企业投资提供更好的服务保障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859183" y="2006159"/>
            <a:ext cx="4158090" cy="3490622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通知发布的背景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62385" y="4631135"/>
            <a:ext cx="5016875" cy="1232966"/>
          </a:xfrm>
          <a:prstGeom prst="roundRect">
            <a:avLst>
              <a:gd name="adj" fmla="val 598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114300" dir="5400000" sx="95000" sy="95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 rot="10800000">
            <a:off x="5779260" y="5247619"/>
            <a:ext cx="839430" cy="342277"/>
          </a:xfrm>
          <a:prstGeom prst="bentConnector3">
            <a:avLst>
              <a:gd name="adj1" fmla="val 50000"/>
            </a:avLst>
          </a:prstGeom>
          <a:noFill/>
          <a:ln w="19050" cap="sq">
            <a:solidFill>
              <a:schemeClr val="tx1">
                <a:lumMod val="50000"/>
                <a:lumOff val="50000"/>
              </a:schemeClr>
            </a:solidFill>
            <a:miter/>
            <a:tailEnd type="arrow"/>
          </a:ln>
        </p:spPr>
      </p:cxnSp>
      <p:cxnSp>
        <p:nvCxnSpPr>
          <p:cNvPr id="4" name="标题 1"/>
          <p:cNvCxnSpPr/>
          <p:nvPr/>
        </p:nvCxnSpPr>
        <p:spPr>
          <a:xfrm rot="16200000" flipV="1">
            <a:off x="6348668" y="2685066"/>
            <a:ext cx="299753" cy="2380566"/>
          </a:xfrm>
          <a:prstGeom prst="bentConnector2">
            <a:avLst/>
          </a:prstGeom>
          <a:noFill/>
          <a:ln w="19050" cap="sq">
            <a:solidFill>
              <a:schemeClr val="tx1">
                <a:lumMod val="50000"/>
                <a:lumOff val="50000"/>
              </a:schemeClr>
            </a:solidFill>
            <a:miter/>
            <a:tailEnd type="arrow"/>
          </a:ln>
        </p:spPr>
      </p:cxnSp>
      <p:cxnSp>
        <p:nvCxnSpPr>
          <p:cNvPr id="5" name="标题 1"/>
          <p:cNvCxnSpPr/>
          <p:nvPr/>
        </p:nvCxnSpPr>
        <p:spPr>
          <a:xfrm rot="16200000" flipV="1">
            <a:off x="6717349" y="1191279"/>
            <a:ext cx="690743" cy="2622530"/>
          </a:xfrm>
          <a:prstGeom prst="bentConnector2">
            <a:avLst/>
          </a:prstGeom>
          <a:noFill/>
          <a:ln w="19050" cap="sq">
            <a:solidFill>
              <a:schemeClr val="tx1">
                <a:lumMod val="50000"/>
                <a:lumOff val="50000"/>
              </a:schemeClr>
            </a:solidFill>
            <a:miter/>
            <a:tailEnd type="arrow"/>
          </a:ln>
        </p:spPr>
      </p:cxnSp>
      <p:sp>
        <p:nvSpPr>
          <p:cNvPr id="6" name="标题 1"/>
          <p:cNvSpPr txBox="1"/>
          <p:nvPr/>
        </p:nvSpPr>
        <p:spPr>
          <a:xfrm>
            <a:off x="10469550" y="1350359"/>
            <a:ext cx="960065" cy="957138"/>
          </a:xfrm>
          <a:custGeom>
            <a:avLst/>
            <a:gdLst>
              <a:gd name="T0" fmla="*/ 20 w 656"/>
              <a:gd name="T1" fmla="*/ 584 h 654"/>
              <a:gd name="T2" fmla="*/ 656 w 656"/>
              <a:gd name="T3" fmla="*/ 654 h 654"/>
              <a:gd name="T4" fmla="*/ 557 w 656"/>
              <a:gd name="T5" fmla="*/ 0 h 654"/>
              <a:gd name="T6" fmla="*/ 0 w 656"/>
              <a:gd name="T7" fmla="*/ 541 h 654"/>
              <a:gd name="T8" fmla="*/ 20 w 656"/>
              <a:gd name="T9" fmla="*/ 584 h 654"/>
            </a:gdLst>
            <a:ahLst/>
            <a:cxnLst/>
            <a:rect l="0" t="0" r="r" b="b"/>
            <a:pathLst>
              <a:path w="656" h="654">
                <a:moveTo>
                  <a:pt x="20" y="584"/>
                </a:moveTo>
                <a:lnTo>
                  <a:pt x="656" y="654"/>
                </a:lnTo>
                <a:lnTo>
                  <a:pt x="557" y="0"/>
                </a:lnTo>
                <a:lnTo>
                  <a:pt x="0" y="541"/>
                </a:lnTo>
                <a:lnTo>
                  <a:pt x="20" y="58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037815" y="1332797"/>
            <a:ext cx="1363994" cy="2448458"/>
          </a:xfrm>
          <a:custGeom>
            <a:avLst/>
            <a:gdLst>
              <a:gd name="T0" fmla="*/ 932 w 932"/>
              <a:gd name="T1" fmla="*/ 615 h 1673"/>
              <a:gd name="T2" fmla="*/ 851 w 932"/>
              <a:gd name="T3" fmla="*/ 0 h 1673"/>
              <a:gd name="T4" fmla="*/ 295 w 932"/>
              <a:gd name="T5" fmla="*/ 553 h 1673"/>
              <a:gd name="T6" fmla="*/ 437 w 932"/>
              <a:gd name="T7" fmla="*/ 567 h 1673"/>
              <a:gd name="T8" fmla="*/ 0 w 932"/>
              <a:gd name="T9" fmla="*/ 1592 h 1673"/>
              <a:gd name="T10" fmla="*/ 543 w 932"/>
              <a:gd name="T11" fmla="*/ 1673 h 1673"/>
              <a:gd name="T12" fmla="*/ 755 w 932"/>
              <a:gd name="T13" fmla="*/ 599 h 1673"/>
              <a:gd name="T14" fmla="*/ 932 w 932"/>
              <a:gd name="T15" fmla="*/ 615 h 1673"/>
            </a:gdLst>
            <a:ahLst/>
            <a:cxnLst/>
            <a:rect l="0" t="0" r="r" b="b"/>
            <a:pathLst>
              <a:path w="932" h="1673">
                <a:moveTo>
                  <a:pt x="932" y="615"/>
                </a:moveTo>
                <a:lnTo>
                  <a:pt x="851" y="0"/>
                </a:lnTo>
                <a:lnTo>
                  <a:pt x="295" y="553"/>
                </a:lnTo>
                <a:lnTo>
                  <a:pt x="437" y="567"/>
                </a:lnTo>
                <a:lnTo>
                  <a:pt x="0" y="1592"/>
                </a:lnTo>
                <a:lnTo>
                  <a:pt x="543" y="1673"/>
                </a:lnTo>
                <a:lnTo>
                  <a:pt x="755" y="599"/>
                </a:lnTo>
                <a:lnTo>
                  <a:pt x="932" y="615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099703" y="2209442"/>
            <a:ext cx="2060627" cy="4665681"/>
          </a:xfrm>
          <a:custGeom>
            <a:avLst/>
            <a:gdLst>
              <a:gd name="T0" fmla="*/ 1097 w 1101"/>
              <a:gd name="T1" fmla="*/ 0 h 2495"/>
              <a:gd name="T2" fmla="*/ 1097 w 1101"/>
              <a:gd name="T3" fmla="*/ 0 h 2495"/>
              <a:gd name="T4" fmla="*/ 1086 w 1101"/>
              <a:gd name="T5" fmla="*/ 23 h 2495"/>
              <a:gd name="T6" fmla="*/ 1086 w 1101"/>
              <a:gd name="T7" fmla="*/ 23 h 2495"/>
              <a:gd name="T8" fmla="*/ 921 w 1101"/>
              <a:gd name="T9" fmla="*/ 756 h 2495"/>
              <a:gd name="T10" fmla="*/ 618 w 1101"/>
              <a:gd name="T11" fmla="*/ 309 h 2495"/>
              <a:gd name="T12" fmla="*/ 0 w 1101"/>
              <a:gd name="T13" fmla="*/ 2495 h 2495"/>
              <a:gd name="T14" fmla="*/ 235 w 1101"/>
              <a:gd name="T15" fmla="*/ 2495 h 2495"/>
              <a:gd name="T16" fmla="*/ 654 w 1101"/>
              <a:gd name="T17" fmla="*/ 493 h 2495"/>
              <a:gd name="T18" fmla="*/ 926 w 1101"/>
              <a:gd name="T19" fmla="*/ 841 h 2495"/>
              <a:gd name="T20" fmla="*/ 1100 w 1101"/>
              <a:gd name="T21" fmla="*/ 37 h 2495"/>
              <a:gd name="T22" fmla="*/ 1097 w 1101"/>
              <a:gd name="T23" fmla="*/ 0 h 2495"/>
            </a:gdLst>
            <a:ahLst/>
            <a:cxnLst/>
            <a:rect l="0" t="0" r="r" b="b"/>
            <a:pathLst>
              <a:path w="1101" h="2495">
                <a:moveTo>
                  <a:pt x="1097" y="0"/>
                </a:moveTo>
                <a:cubicBezTo>
                  <a:pt x="1097" y="0"/>
                  <a:pt x="1097" y="0"/>
                  <a:pt x="1097" y="0"/>
                </a:cubicBezTo>
                <a:cubicBezTo>
                  <a:pt x="1086" y="23"/>
                  <a:pt x="1086" y="23"/>
                  <a:pt x="1086" y="23"/>
                </a:cubicBezTo>
                <a:cubicBezTo>
                  <a:pt x="1086" y="23"/>
                  <a:pt x="1086" y="23"/>
                  <a:pt x="1086" y="23"/>
                </a:cubicBezTo>
                <a:cubicBezTo>
                  <a:pt x="921" y="756"/>
                  <a:pt x="921" y="756"/>
                  <a:pt x="921" y="756"/>
                </a:cubicBezTo>
                <a:cubicBezTo>
                  <a:pt x="618" y="309"/>
                  <a:pt x="618" y="309"/>
                  <a:pt x="618" y="309"/>
                </a:cubicBezTo>
                <a:cubicBezTo>
                  <a:pt x="0" y="2495"/>
                  <a:pt x="0" y="2495"/>
                  <a:pt x="0" y="2495"/>
                </a:cubicBezTo>
                <a:cubicBezTo>
                  <a:pt x="235" y="2495"/>
                  <a:pt x="235" y="2495"/>
                  <a:pt x="235" y="2495"/>
                </a:cubicBezTo>
                <a:cubicBezTo>
                  <a:pt x="654" y="493"/>
                  <a:pt x="654" y="493"/>
                  <a:pt x="654" y="493"/>
                </a:cubicBezTo>
                <a:cubicBezTo>
                  <a:pt x="926" y="841"/>
                  <a:pt x="926" y="841"/>
                  <a:pt x="926" y="841"/>
                </a:cubicBezTo>
                <a:cubicBezTo>
                  <a:pt x="1100" y="37"/>
                  <a:pt x="1100" y="37"/>
                  <a:pt x="1100" y="37"/>
                </a:cubicBezTo>
                <a:cubicBezTo>
                  <a:pt x="1101" y="8"/>
                  <a:pt x="1096" y="30"/>
                  <a:pt x="1097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339516" y="2622152"/>
            <a:ext cx="3916362" cy="4252971"/>
          </a:xfrm>
          <a:custGeom>
            <a:avLst/>
            <a:gdLst>
              <a:gd name="T0" fmla="*/ 0 w 2676"/>
              <a:gd name="T1" fmla="*/ 2906 h 2906"/>
              <a:gd name="T2" fmla="*/ 1626 w 2676"/>
              <a:gd name="T3" fmla="*/ 0 h 2906"/>
              <a:gd name="T4" fmla="*/ 2676 w 2676"/>
              <a:gd name="T5" fmla="*/ 112 h 2906"/>
              <a:gd name="T6" fmla="*/ 1886 w 2676"/>
              <a:gd name="T7" fmla="*/ 2906 h 2906"/>
              <a:gd name="T8" fmla="*/ 0 w 2676"/>
              <a:gd name="T9" fmla="*/ 2906 h 2906"/>
            </a:gdLst>
            <a:ahLst/>
            <a:cxnLst/>
            <a:rect l="0" t="0" r="r" b="b"/>
            <a:pathLst>
              <a:path w="2676" h="2906">
                <a:moveTo>
                  <a:pt x="0" y="2906"/>
                </a:moveTo>
                <a:lnTo>
                  <a:pt x="1626" y="0"/>
                </a:lnTo>
                <a:lnTo>
                  <a:pt x="2676" y="112"/>
                </a:lnTo>
                <a:lnTo>
                  <a:pt x="1886" y="2906"/>
                </a:lnTo>
                <a:lnTo>
                  <a:pt x="0" y="2906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16313" y="5202535"/>
            <a:ext cx="774711" cy="774711"/>
          </a:xfrm>
          <a:prstGeom prst="ellipse">
            <a:avLst/>
          </a:prstGeom>
          <a:gradFill>
            <a:gsLst>
              <a:gs pos="1000">
                <a:schemeClr val="accent3"/>
              </a:gs>
              <a:gs pos="100000">
                <a:schemeClr val="accent3">
                  <a:lumMod val="80000"/>
                  <a:lumOff val="20000"/>
                </a:schemeClr>
              </a:gs>
            </a:gsLst>
            <a:lin ang="0" scaled="0"/>
          </a:gradFill>
          <a:ln w="44450" cap="sq">
            <a:solidFill>
              <a:schemeClr val="bg1"/>
            </a:solidFill>
            <a:miter/>
          </a:ln>
          <a:effectLst>
            <a:outerShdw blurRad="190500" sx="103000" sy="103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7401" y="1508027"/>
            <a:ext cx="4964054" cy="1298289"/>
          </a:xfrm>
          <a:prstGeom prst="roundRect">
            <a:avLst>
              <a:gd name="adj" fmla="val 598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114300" dir="5400000" sx="95000" sy="95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91386" y="3108989"/>
            <a:ext cx="5016875" cy="1232966"/>
          </a:xfrm>
          <a:prstGeom prst="roundRect">
            <a:avLst>
              <a:gd name="adj" fmla="val 598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114300" dir="5400000" sx="95000" sy="95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301471" y="4025225"/>
            <a:ext cx="774711" cy="774711"/>
          </a:xfrm>
          <a:prstGeom prst="ellipse">
            <a:avLst/>
          </a:prstGeom>
          <a:gradFill>
            <a:gsLst>
              <a:gs pos="1000">
                <a:schemeClr val="accent2"/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2700000" scaled="0"/>
          </a:gradFill>
          <a:ln w="44450" cap="sq">
            <a:solidFill>
              <a:schemeClr val="bg1"/>
            </a:solidFill>
            <a:miter/>
          </a:ln>
          <a:effectLst>
            <a:outerShdw blurRad="190500" sx="103000" sy="103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66491" y="1675470"/>
            <a:ext cx="13081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kumimoji="1" lang="en-US" altLang="zh-CN" sz="4400" dirty="0">
                <a:ln w="12700">
                  <a:noFill/>
                </a:ln>
                <a:solidFill>
                  <a:schemeClr val="accent1"/>
                </a:solidFill>
                <a:latin typeface="OPPOSans B"/>
                <a:ea typeface="OPPOSans B"/>
                <a:cs typeface="OPPOSans B"/>
              </a:rPr>
              <a:t>1.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854731" y="3234901"/>
            <a:ext cx="13081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kumimoji="1" lang="en-US" altLang="zh-CN" sz="4400" dirty="0">
                <a:ln w="12700">
                  <a:noFill/>
                </a:ln>
                <a:solidFill>
                  <a:schemeClr val="accent2"/>
                </a:solidFill>
                <a:latin typeface="OPPOSans B"/>
                <a:ea typeface="OPPOSans B"/>
                <a:cs typeface="OPPOSans B"/>
              </a:rPr>
              <a:t>2.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966491" y="4794332"/>
            <a:ext cx="13081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kumimoji="1" lang="en-US" altLang="zh-CN" sz="4400" dirty="0">
                <a:ln w="12700">
                  <a:noFill/>
                </a:ln>
                <a:solidFill>
                  <a:schemeClr val="accent3"/>
                </a:solidFill>
                <a:latin typeface="OPPOSans B"/>
                <a:ea typeface="OPPOSans B"/>
                <a:cs typeface="OPPOSans B"/>
              </a:rPr>
              <a:t>3.</a:t>
            </a:r>
            <a:endParaRPr kumimoji="1" lang="zh-CN" altLang="en-US" dirty="0"/>
          </a:p>
        </p:txBody>
      </p:sp>
      <p:sp>
        <p:nvSpPr>
          <p:cNvPr id="17" name="标题 1"/>
          <p:cNvSpPr txBox="1"/>
          <p:nvPr/>
        </p:nvSpPr>
        <p:spPr>
          <a:xfrm>
            <a:off x="7986629" y="2847915"/>
            <a:ext cx="774711" cy="774711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w="44450" cap="sq">
            <a:solidFill>
              <a:schemeClr val="bg1"/>
            </a:solidFill>
            <a:miter/>
          </a:ln>
          <a:effectLst>
            <a:outerShdw blurRad="190500" sx="103000" sy="103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233722" y="3079798"/>
            <a:ext cx="272359" cy="272359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5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565814" y="4285587"/>
            <a:ext cx="272357" cy="25194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5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62029" y="5468972"/>
            <a:ext cx="272357" cy="246923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5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423338" y="1577340"/>
            <a:ext cx="3053372" cy="1150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通过制定行政许可事项清单，明确行政许可的具体内容和标准
提供明确的政策指导，减少企业办事成本和时间成本
提升永顺县的营商环境，吸引更多投资和创新资源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492652" y="4667787"/>
            <a:ext cx="2914744" cy="1150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依法行政，明确行政许可权力和责任
加强行政许可的透明度和公正性
保障公民、法人和其他组织合法权益，促进社会的公平正义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310197" y="3145641"/>
            <a:ext cx="2864226" cy="1150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1400" dirty="0" err="1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简化行政许可程序，减少审批环节</a:t>
            </a:r>
            <a:r>
              <a:rPr kumimoji="1" lang="en-US" altLang="zh-CN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
</a:t>
            </a:r>
            <a:r>
              <a:rPr kumimoji="1" lang="en-US" altLang="zh-CN" sz="1400" dirty="0" err="1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加强事中事后监管，防止行政许可过程中的失职行为</a:t>
            </a:r>
            <a:r>
              <a:rPr kumimoji="1" lang="en-US" altLang="zh-CN" sz="1400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
</a:t>
            </a:r>
            <a:r>
              <a:rPr kumimoji="1" lang="en-US" altLang="zh-CN" sz="1400" dirty="0" err="1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ource Han Sans"/>
                <a:ea typeface="Source Han Sans"/>
                <a:cs typeface="Source Han Sans"/>
              </a:rPr>
              <a:t>提高政府服务效能，为企业和公众提供便利和保障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通知发布的意义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262173" y="2116898"/>
            <a:ext cx="3191104" cy="15312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2000">
                <a:ln w="22225">
                  <a:solidFill>
                    <a:srgbClr val="FFFFFF">
                      <a:alpha val="100000"/>
                    </a:srgbClr>
                  </a:solidFill>
                </a:ln>
                <a:noFill/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209702" y="3835106"/>
            <a:ext cx="5152493" cy="1531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360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清单的主要内容与特点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773602" flipH="1">
            <a:off x="6466977" y="4689299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773602" flipH="1">
            <a:off x="6846480" y="4876258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773602" flipH="1">
            <a:off x="7225983" y="5063217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3409867" y="2528222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-2928394" y="3009695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-2446920" y="3491169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-773726" y="-4999303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-292252" y="-4517829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189221" y="-4036356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881552" y="1623212"/>
            <a:ext cx="4016916" cy="1959823"/>
          </a:xfrm>
          <a:prstGeom prst="round1Rect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381000" dist="190500" dir="5400000" sx="102000" sy="102000" algn="t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93532" y="1623212"/>
            <a:ext cx="3991516" cy="1959823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81552" y="3935367"/>
            <a:ext cx="4011248" cy="1959823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93532" y="3935367"/>
            <a:ext cx="3993468" cy="1959823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07483" y="2308545"/>
            <a:ext cx="3556000" cy="1424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333333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包括各类行政许可事项的具体种类和范围
细化列举了需要行政许可的具体事项及其解释
对各类行政许可事项的范围进行明确和界定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125983" y="4694876"/>
            <a:ext cx="3517900" cy="1424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333333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包括各项行政许可的实施机关的具体名称
列出了各类行政许可事项的申请程序和办理流程
对于行政许可的申请材料和要求进行了详细说明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507483" y="4694876"/>
            <a:ext cx="3556000" cy="1424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333333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对每个行政许可事项的准入条件进行了规定
列出了各类行政许可事项的标准和要求
对办理行政许可的时限和期限进行了明确和限定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507483" y="4143838"/>
            <a:ext cx="711200" cy="574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07483" y="1757507"/>
            <a:ext cx="711200" cy="574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125983" y="4132407"/>
            <a:ext cx="711200" cy="574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kumimoji="1" lang="en-US" altLang="zh-CN" sz="32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196224" y="2247900"/>
            <a:ext cx="1033631" cy="1052009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清单的主要内容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1803390"/>
            <a:ext cx="2295201" cy="1518538"/>
          </a:xfrm>
          <a:prstGeom prst="parallelogram">
            <a:avLst>
              <a:gd name="adj" fmla="val 41448"/>
            </a:avLst>
          </a:prstGeom>
          <a:blipFill>
            <a:blip r:embed="rId2"/>
            <a:srcRect/>
            <a:tile tx="0" ty="0" sx="100000" sy="100000" algn="ctr"/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982330" y="1803390"/>
            <a:ext cx="973271" cy="1518538"/>
          </a:xfrm>
          <a:prstGeom prst="parallelogram">
            <a:avLst>
              <a:gd name="adj" fmla="val 65405"/>
            </a:avLst>
          </a:prstGeom>
          <a:solidFill>
            <a:schemeClr val="accent1"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161631" y="1772881"/>
            <a:ext cx="2678286" cy="518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tx1"/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161631" y="2326646"/>
            <a:ext cx="2678286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清单内容简洁明了，易于理解和操作
优化了行政许可的流程和环节，提高了办理效率
简化行政许可的审核和审批程序，减少了办理时间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339384" y="1803390"/>
            <a:ext cx="2295201" cy="1518538"/>
          </a:xfrm>
          <a:prstGeom prst="parallelogram">
            <a:avLst>
              <a:gd name="adj" fmla="val 41448"/>
            </a:avLst>
          </a:prstGeom>
          <a:blipFill>
            <a:blip r:embed="rId2"/>
            <a:srcRect/>
            <a:tile tx="0" ty="0" sx="100000" sy="100000" algn="ctr"/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661314" y="1803390"/>
            <a:ext cx="973271" cy="1518538"/>
          </a:xfrm>
          <a:prstGeom prst="parallelogram">
            <a:avLst>
              <a:gd name="adj" fmla="val 65405"/>
            </a:avLst>
          </a:prstGeom>
          <a:solidFill>
            <a:schemeClr val="accent3"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840614" y="1772881"/>
            <a:ext cx="2678286" cy="518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tx1"/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840614" y="2326647"/>
            <a:ext cx="2678286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清单明确了行政许可事项的责任主体和责任单位
强调行政许可的监管职责，对违规行为进行了规范和处罚
加强了对行政许可事项的监督和检查，确保公正执行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727070" y="4072636"/>
            <a:ext cx="2295201" cy="1518538"/>
          </a:xfrm>
          <a:prstGeom prst="parallelogram">
            <a:avLst>
              <a:gd name="adj" fmla="val 41448"/>
            </a:avLst>
          </a:prstGeom>
          <a:blipFill>
            <a:blip r:embed="rId2"/>
            <a:srcRect/>
            <a:tile tx="0" ty="0" sx="100000" sy="100000" algn="ctr"/>
          </a:blip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048999" y="4072636"/>
            <a:ext cx="973271" cy="1518538"/>
          </a:xfrm>
          <a:prstGeom prst="parallelogram">
            <a:avLst>
              <a:gd name="adj" fmla="val 65405"/>
            </a:avLst>
          </a:prstGeom>
          <a:solidFill>
            <a:schemeClr val="accent1"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228299" y="4042127"/>
            <a:ext cx="5091358" cy="518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chemeClr val="tx1"/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28299" y="4595894"/>
            <a:ext cx="5091358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chemeClr val="tx1"/>
                </a:solidFill>
                <a:latin typeface="Source Han Sans"/>
                <a:ea typeface="Source Han Sans"/>
                <a:cs typeface="Source Han Sans"/>
              </a:rPr>
              <a:t>清单公开透明，任何人可查询和查阅
清单详细列出了行政许可事项及其要求，方便企业和个人了解和申请
提高了行政许可的透明度和公正性，减少了信息不对称的问题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99712" y="470193"/>
            <a:ext cx="10858500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Han Sans CN Bold"/>
                <a:ea typeface="Source Han Sans CN Bold"/>
                <a:cs typeface="Source Han Sans CN Bold"/>
              </a:rPr>
              <a:t>清单的主要特点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06400" y="420351"/>
            <a:ext cx="509665" cy="50966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96852" y="519348"/>
            <a:ext cx="148400" cy="1484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262173" y="2116898"/>
            <a:ext cx="3191104" cy="153125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12000">
                <a:ln w="22225">
                  <a:solidFill>
                    <a:srgbClr val="FFFFFF">
                      <a:alpha val="100000"/>
                    </a:srgbClr>
                  </a:solidFill>
                </a:ln>
                <a:noFill/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209702" y="3835106"/>
            <a:ext cx="5152493" cy="1531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/>
            <a:r>
              <a:rPr kumimoji="1" lang="en-US" altLang="zh-CN" sz="3600">
                <a:ln w="12700">
                  <a:noFill/>
                </a:ln>
                <a:solidFill>
                  <a:schemeClr val="bg1"/>
                </a:solidFill>
                <a:latin typeface="Source Han Sans"/>
                <a:ea typeface="Source Han Sans"/>
                <a:cs typeface="Source Han Sans"/>
              </a:rPr>
              <a:t>清单的实施与影响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7773602" flipH="1">
            <a:off x="6466977" y="4689299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7773602" flipH="1">
            <a:off x="6846480" y="4876258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7773602" flipH="1">
            <a:off x="7225983" y="5063217"/>
            <a:ext cx="8715939" cy="108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3409867" y="2528222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-2928394" y="3009695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-2446920" y="3491169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-773726" y="-4999303"/>
            <a:ext cx="7507544" cy="7507542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-292252" y="-4517829"/>
            <a:ext cx="6544597" cy="6544595"/>
          </a:xfrm>
          <a:prstGeom prst="ellipse">
            <a:avLst/>
          </a:prstGeom>
          <a:noFill/>
          <a:ln w="127000" cap="flat">
            <a:solidFill>
              <a:schemeClr val="accent3"/>
            </a:solidFill>
            <a:miter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V="1">
            <a:off x="189221" y="-4036356"/>
            <a:ext cx="5581650" cy="5581648"/>
          </a:xfrm>
          <a:prstGeom prst="ellipse">
            <a:avLst/>
          </a:prstGeom>
          <a:noFill/>
          <a:ln w="1270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52D75"/>
      </a:accent1>
      <a:accent2>
        <a:srgbClr val="7F4A9D"/>
      </a:accent2>
      <a:accent3>
        <a:srgbClr val="F1B500"/>
      </a:accent3>
      <a:accent4>
        <a:srgbClr val="9C7DAE"/>
      </a:accent4>
      <a:accent5>
        <a:srgbClr val="6FC0A9"/>
      </a:accent5>
      <a:accent6>
        <a:srgbClr val="999B9E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408</Words>
  <Application>Microsoft Office PowerPoint</Application>
  <PresentationFormat>宽屏</PresentationFormat>
  <Paragraphs>73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Source Han Sans</vt:lpstr>
      <vt:lpstr>OPPOSans H</vt:lpstr>
      <vt:lpstr>Source Han Sans CN Bold</vt:lpstr>
      <vt:lpstr>OPPOSans B</vt:lpstr>
      <vt:lpstr>Arial</vt:lpstr>
      <vt:lpstr>OPPOSans 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刚 向</cp:lastModifiedBy>
  <cp:revision>2</cp:revision>
  <dcterms:modified xsi:type="dcterms:W3CDTF">2024-03-13T01:57:07Z</dcterms:modified>
</cp:coreProperties>
</file>